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59" r:id="rId5"/>
    <p:sldId id="260" r:id="rId6"/>
    <p:sldId id="261" r:id="rId7"/>
    <p:sldId id="262" r:id="rId8"/>
    <p:sldId id="265" r:id="rId9"/>
  </p:sldIdLst>
  <p:sldSz cx="14630400" cy="10972800"/>
  <p:notesSz cx="10972800" cy="146304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Slab" pitchFamily="2" charset="0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9"/>
    <p:restoredTop sz="94610"/>
  </p:normalViewPr>
  <p:slideViewPr>
    <p:cSldViewPr snapToGrid="0" snapToObjects="1">
      <p:cViewPr>
        <p:scale>
          <a:sx n="96" d="100"/>
          <a:sy n="96" d="100"/>
        </p:scale>
        <p:origin x="1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23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6" y="10332720"/>
            <a:ext cx="172260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8836700"/>
            <a:ext cx="347663" cy="347663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5A154AFD-F218-A968-00D6-A24B7AA517FD}"/>
              </a:ext>
            </a:extLst>
          </p:cNvPr>
          <p:cNvSpPr/>
          <p:nvPr/>
        </p:nvSpPr>
        <p:spPr>
          <a:xfrm>
            <a:off x="1253067" y="8796601"/>
            <a:ext cx="5372620" cy="41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June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67D43943-B827-59A7-3782-953BCF7A67F4}"/>
              </a:ext>
            </a:extLst>
          </p:cNvPr>
          <p:cNvSpPr/>
          <p:nvPr/>
        </p:nvSpPr>
        <p:spPr>
          <a:xfrm>
            <a:off x="801408" y="314207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 </a:t>
            </a:r>
            <a:r>
              <a:rPr 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altLang="ko-KR" sz="615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56000">
                    <a:schemeClr val="accent1">
                      <a:lumMod val="45000"/>
                      <a:lumOff val="55000"/>
                    </a:schemeClr>
                  </a:gs>
                  <a:gs pos="79000">
                    <a:schemeClr val="accent1">
                      <a:lumMod val="50000"/>
                    </a:schemeClr>
                  </a:gs>
                </a:gsLst>
                <a:path path="circle">
                  <a:fillToRect l="100000" t="100000"/>
                </a:path>
              </a:gra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ko-KR" alt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sz="61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CFFDD2E-A10C-DE36-E514-7FA011F04162}"/>
              </a:ext>
            </a:extLst>
          </p:cNvPr>
          <p:cNvSpPr/>
          <p:nvPr/>
        </p:nvSpPr>
        <p:spPr>
          <a:xfrm>
            <a:off x="801409" y="55323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Artificial intelligence through machine learning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learning. Introduces about key concepts, algorithms,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 for THU learning field.</a:t>
            </a:r>
            <a:endParaRPr lang="en-US" sz="175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539D25F6-51B9-956C-6004-AADDE1C9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366" y="0"/>
            <a:ext cx="5826034" cy="109437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1187"/>
            <a:ext cx="7411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52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78813" y="3260289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7" y="3175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4092" y="376981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subset of AI that enables systems to learn from data without</a:t>
            </a:r>
            <a:r>
              <a:rPr lang="ko-KR" alt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</a:t>
            </a: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explicit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752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846678" y="326028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4" y="3175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121381" y="376981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used in various fields,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including image recognition, natural language processing, and predictive analytics.</a:t>
            </a:r>
            <a:endParaRPr lang="en-US" sz="17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BA8C7742-616B-8CCF-BDAD-A37A843E5B66}"/>
              </a:ext>
            </a:extLst>
          </p:cNvPr>
          <p:cNvSpPr/>
          <p:nvPr/>
        </p:nvSpPr>
        <p:spPr>
          <a:xfrm>
            <a:off x="793790" y="5694045"/>
            <a:ext cx="3664863" cy="3847267"/>
          </a:xfrm>
          <a:prstGeom prst="roundRect">
            <a:avLst>
              <a:gd name="adj" fmla="val 92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B6D9B53-9028-F67B-0BDF-93F8EF50288D}"/>
              </a:ext>
            </a:extLst>
          </p:cNvPr>
          <p:cNvSpPr/>
          <p:nvPr/>
        </p:nvSpPr>
        <p:spPr>
          <a:xfrm>
            <a:off x="1020604" y="5920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Learning from Data</a:t>
            </a:r>
            <a:endParaRPr lang="en-US" sz="22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3001786D-1067-9CE1-4474-241E2DB95019}"/>
              </a:ext>
            </a:extLst>
          </p:cNvPr>
          <p:cNvSpPr/>
          <p:nvPr/>
        </p:nvSpPr>
        <p:spPr>
          <a:xfrm>
            <a:off x="1020604" y="6411278"/>
            <a:ext cx="325483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empowers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computers to learn from data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explicit programming.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relying on predefined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rules, algorithms identify pattern and make predictions based 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information they are fed.</a:t>
            </a:r>
            <a:endParaRPr lang="en-US" sz="1750" dirty="0"/>
          </a:p>
        </p:txBody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4C914D58-E2F3-6FAE-8FE3-84AFBFC3862B}"/>
              </a:ext>
            </a:extLst>
          </p:cNvPr>
          <p:cNvSpPr/>
          <p:nvPr/>
        </p:nvSpPr>
        <p:spPr>
          <a:xfrm>
            <a:off x="4685467" y="5694045"/>
            <a:ext cx="3664863" cy="3847267"/>
          </a:xfrm>
          <a:prstGeom prst="roundRect">
            <a:avLst>
              <a:gd name="adj" fmla="val 92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84CBECAD-35BA-B5B7-4621-395770B556B5}"/>
              </a:ext>
            </a:extLst>
          </p:cNvPr>
          <p:cNvSpPr/>
          <p:nvPr/>
        </p:nvSpPr>
        <p:spPr>
          <a:xfrm>
            <a:off x="4912281" y="5920860"/>
            <a:ext cx="3184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Continual Improvement</a:t>
            </a:r>
            <a:endParaRPr lang="en-US" sz="22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43BB222A-F62F-7465-88B5-085809236B3D}"/>
              </a:ext>
            </a:extLst>
          </p:cNvPr>
          <p:cNvSpPr/>
          <p:nvPr/>
        </p:nvSpPr>
        <p:spPr>
          <a:xfrm>
            <a:off x="4912281" y="6411278"/>
            <a:ext cx="321123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 are designed to improve their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over time. As they encounter more data, they refine their models and enhance their ability ,</a:t>
            </a:r>
            <a:r>
              <a:rPr lang="ko-KR" alt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make accurate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641" y="1"/>
            <a:ext cx="5596759" cy="10972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87041" y="2001993"/>
            <a:ext cx="54054" cy="3157105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319808" y="2234762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854273" y="200199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34059" y="2084624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197437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45109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machine learning using </a:t>
            </a:r>
          </a:p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multi-layered neural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357528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54273" y="3342520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10960" y="3425149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331489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Advancements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3791624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revolutionized AI with breakthroughs in image and </a:t>
            </a:r>
          </a:p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recognition.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4978480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854273" y="4745713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12984" y="4828342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471809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519481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powers autonomous vehicles, virtual assistants, and advanced medical diagnostics.</a:t>
            </a:r>
            <a:endParaRPr lang="en-US" sz="170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FD8BB719-0BF0-3B5E-9F2C-495CE1059E4D}"/>
              </a:ext>
            </a:extLst>
          </p:cNvPr>
          <p:cNvSpPr/>
          <p:nvPr/>
        </p:nvSpPr>
        <p:spPr>
          <a:xfrm>
            <a:off x="854273" y="1045209"/>
            <a:ext cx="6349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Deep Learning</a:t>
            </a:r>
            <a:endParaRPr lang="en-US" sz="4450" dirty="0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6995CE80-6B21-1946-A13B-F21768B2C420}"/>
              </a:ext>
            </a:extLst>
          </p:cNvPr>
          <p:cNvSpPr/>
          <p:nvPr/>
        </p:nvSpPr>
        <p:spPr>
          <a:xfrm>
            <a:off x="780269" y="62363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EB1B44F-7D77-FCFB-9030-DA9034AE6CC5}"/>
              </a:ext>
            </a:extLst>
          </p:cNvPr>
          <p:cNvSpPr/>
          <p:nvPr/>
        </p:nvSpPr>
        <p:spPr>
          <a:xfrm>
            <a:off x="965292" y="6386515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ko-KR" alt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🧠</a:t>
            </a:r>
            <a:endParaRPr lang="en-US" sz="265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0FB1D35B-F8FD-2448-A855-1391B749CE69}"/>
              </a:ext>
            </a:extLst>
          </p:cNvPr>
          <p:cNvSpPr/>
          <p:nvPr/>
        </p:nvSpPr>
        <p:spPr>
          <a:xfrm>
            <a:off x="1517385" y="6236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992DEFC-BAF1-69B6-BD42-1D28892EDD73}"/>
              </a:ext>
            </a:extLst>
          </p:cNvPr>
          <p:cNvSpPr/>
          <p:nvPr/>
        </p:nvSpPr>
        <p:spPr>
          <a:xfrm>
            <a:off x="1517385" y="6726796"/>
            <a:ext cx="68549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utilizes neural networks,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are interconnected nodes organized in layers that process data through a series of computations.</a:t>
            </a:r>
            <a:endParaRPr lang="en-US" sz="1750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4EEDDE0F-545B-7E96-B0DC-FB721D8CD063}"/>
              </a:ext>
            </a:extLst>
          </p:cNvPr>
          <p:cNvSpPr/>
          <p:nvPr/>
        </p:nvSpPr>
        <p:spPr>
          <a:xfrm>
            <a:off x="812125" y="83445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2AC766B6-D1A2-2715-18F7-FF88A4BEA795}"/>
              </a:ext>
            </a:extLst>
          </p:cNvPr>
          <p:cNvSpPr/>
          <p:nvPr/>
        </p:nvSpPr>
        <p:spPr>
          <a:xfrm>
            <a:off x="975359" y="8429547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🎯</a:t>
            </a:r>
            <a:endParaRPr lang="en-US" sz="265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A8215F22-C0E3-D53E-5515-AFF7BD2129F6}"/>
              </a:ext>
            </a:extLst>
          </p:cNvPr>
          <p:cNvSpPr/>
          <p:nvPr/>
        </p:nvSpPr>
        <p:spPr>
          <a:xfrm>
            <a:off x="1549241" y="8344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BEDBF637-BFC7-FA2C-E036-D0AC3D623523}"/>
              </a:ext>
            </a:extLst>
          </p:cNvPr>
          <p:cNvSpPr/>
          <p:nvPr/>
        </p:nvSpPr>
        <p:spPr>
          <a:xfrm>
            <a:off x="1549241" y="8834955"/>
            <a:ext cx="695818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models have achieved state-of-the-art results in various tasks, such as image recognition, speech recognition,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natural language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4546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ko-KR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Concepts in Machine Learning</a:t>
            </a:r>
            <a:endParaRPr lang="en-US" altLang="ko-KR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730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311503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are the attributes 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characteristics of the data that are used to classify the instances. In the case of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recognition, features could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the color, shape, texture, 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edges of objects.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5730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6311503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 is a popular Python library for creating static, interactive,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animated visualizations. It's commonly used in machine learning for plotting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data, visualizing model performance,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understanding patterns.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5730359"/>
            <a:ext cx="423186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K-Nearest Neighbors Algorithm (KNN)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6665833"/>
            <a:ext cx="3978116" cy="18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KNN algorithm is a simple yet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classification technique.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classifies a new instance based 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majority class of its k nearest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neighbors in the feature space.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257FEA0-F689-7138-18DD-B8369A02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" r="-37"/>
          <a:stretch/>
        </p:blipFill>
        <p:spPr>
          <a:xfrm rot="16200000">
            <a:off x="12790449" y="9132849"/>
            <a:ext cx="864511" cy="2815391"/>
          </a:xfrm>
          <a:prstGeom prst="rtTriangle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DC06AB1-AE0D-68D5-42E2-B751F2B4C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13881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altLang="ko-KR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Machine Learning</a:t>
            </a:r>
            <a:endParaRPr lang="en-US" altLang="ko-KR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6446"/>
            <a:ext cx="130428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801410" y="30040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028224" y="314777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Supervised Learning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14777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65438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8224" y="39334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from labeled data with known outputs.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93346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from unlabeled data to discover patterns, structures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66760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1028224" y="481131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Examples: Classification and Regression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81131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Examples: Clustering and Dimensionality Reduction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5806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 is an essential step in preparing data for machine learning algorithms. It involves transforming raw data into a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suitable format for training and evaluation.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8168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3"/>
          <p:cNvSpPr/>
          <p:nvPr/>
        </p:nvSpPr>
        <p:spPr>
          <a:xfrm>
            <a:off x="978813" y="6901815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530906" y="6816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Sampling Bias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30906" y="7307223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Sampling bias occurs when the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used to train a model is not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representative of the real-world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population. This can lead 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inaccurate predictions when the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is applied to new data.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5216962" y="68168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7"/>
          <p:cNvSpPr/>
          <p:nvPr/>
        </p:nvSpPr>
        <p:spPr>
          <a:xfrm>
            <a:off x="5378172" y="6901815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5954078" y="6816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5954077" y="7307223"/>
            <a:ext cx="368605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 is a fundamental Python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library for numerical computing.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powerful tools for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creating, manipulating,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operating on arrays, which are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for machine learning tasks.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9640133" y="68168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1"/>
          <p:cNvSpPr/>
          <p:nvPr/>
        </p:nvSpPr>
        <p:spPr>
          <a:xfrm>
            <a:off x="9803368" y="6901815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24" name="Text 22"/>
          <p:cNvSpPr/>
          <p:nvPr/>
        </p:nvSpPr>
        <p:spPr>
          <a:xfrm>
            <a:off x="10377249" y="681680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Array Indexing and Broadcasting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10377249" y="7661553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Array indexing allows you 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and manipulate specific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elements within a Numpy array.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Broadcasting extends operations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between arrays of different shapes, simplifying calculations.</a:t>
            </a:r>
            <a:endParaRPr lang="en-US" sz="1750" dirty="0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0E7BE658-B1FD-6E41-D9E1-5C144F5D3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" r="-37"/>
          <a:stretch/>
        </p:blipFill>
        <p:spPr>
          <a:xfrm rot="16200000">
            <a:off x="12790449" y="9132849"/>
            <a:ext cx="864511" cy="2815391"/>
          </a:xfrm>
          <a:prstGeom prst="rtTriangl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663773"/>
            <a:ext cx="3810714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3400" y="1444943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Regression is a type of supervised learning that aims to predict a continuous target variable based on input features. It's widely used for tasks like forecasting, pricing, and risk assessment.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50570" y="1860233"/>
            <a:ext cx="22860" cy="5488305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910590" y="2191703"/>
            <a:ext cx="533400" cy="22860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590550" y="2031683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714851" y="2088832"/>
            <a:ext cx="9429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600319" y="2012633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Linear Regression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600319" y="2342198"/>
            <a:ext cx="12496681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models the relationship between features and the target variable as a linear equation. It finds the best-fitting line that minimizes the difference between predicted and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values.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910590" y="3466148"/>
            <a:ext cx="533400" cy="22860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590550" y="3306127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698778" y="3363278"/>
            <a:ext cx="1263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600319" y="3287077"/>
            <a:ext cx="219860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Polynominal Regression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600319" y="3616643"/>
            <a:ext cx="1249668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Polynominal regression extends linear regression by using polynomial terms to model non-linear relationships between features and the target variable.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910590" y="4496753"/>
            <a:ext cx="533400" cy="22860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4"/>
          <p:cNvSpPr/>
          <p:nvPr/>
        </p:nvSpPr>
        <p:spPr>
          <a:xfrm>
            <a:off x="590550" y="4336733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5"/>
          <p:cNvSpPr/>
          <p:nvPr/>
        </p:nvSpPr>
        <p:spPr>
          <a:xfrm>
            <a:off x="700207" y="4393883"/>
            <a:ext cx="1234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600319" y="4317683"/>
            <a:ext cx="223730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Multicultural Regression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00319" y="4647248"/>
            <a:ext cx="12496681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Multicultural regression is a generalization of linear regression that allows for multiple independent variables, enabling more complex models to capture intricate relationships in the data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910590" y="5771198"/>
            <a:ext cx="533400" cy="22860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590550" y="5611178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695682" y="5668328"/>
            <a:ext cx="13251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600319" y="5592128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Ridge Regression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600319" y="5921692"/>
            <a:ext cx="1249668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Ridge regression adds a regularization term to the cost function, which helps to prevent overfitting by shrinking the coefficients towards zero.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910590" y="6801803"/>
            <a:ext cx="533400" cy="22860"/>
          </a:xfrm>
          <a:prstGeom prst="roundRect">
            <a:avLst>
              <a:gd name="adj" fmla="val 100021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4"/>
          <p:cNvSpPr/>
          <p:nvPr/>
        </p:nvSpPr>
        <p:spPr>
          <a:xfrm>
            <a:off x="590550" y="6641783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5"/>
          <p:cNvSpPr/>
          <p:nvPr/>
        </p:nvSpPr>
        <p:spPr>
          <a:xfrm>
            <a:off x="701635" y="6698933"/>
            <a:ext cx="120729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1600319" y="6622733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Lasso Regression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1600319" y="6952297"/>
            <a:ext cx="12496681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Lasso regression also employs regularization, but instead of shrinking coefficients, it sets some of them to zero, resulting in a sparser model that can be more interpretable.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533400" y="7519988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terms associated with regression include: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533400" y="8106728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30"/>
          <p:cNvSpPr/>
          <p:nvPr/>
        </p:nvSpPr>
        <p:spPr>
          <a:xfrm>
            <a:off x="657701" y="8163878"/>
            <a:ext cx="9429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1028700" y="8106728"/>
            <a:ext cx="253746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Coefficient of Determination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028700" y="8436293"/>
            <a:ext cx="62103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the proportion of variance in the target variable that is explained by the model.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7391400" y="8106728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4"/>
          <p:cNvSpPr/>
          <p:nvPr/>
        </p:nvSpPr>
        <p:spPr>
          <a:xfrm>
            <a:off x="7499628" y="8163878"/>
            <a:ext cx="1263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7886700" y="8106728"/>
            <a:ext cx="243089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Overfitting vs. Underfitting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7886700" y="8436293"/>
            <a:ext cx="62103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 occurs when the model learns the training data too well, leading to poor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on unseen data. Underfitting occurs when the model is too simple and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doesn't capture the underlying patterns in the data.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533400" y="9491663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0" name="Text 38"/>
          <p:cNvSpPr/>
          <p:nvPr/>
        </p:nvSpPr>
        <p:spPr>
          <a:xfrm>
            <a:off x="643057" y="9548813"/>
            <a:ext cx="1234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41" name="Text 39"/>
          <p:cNvSpPr/>
          <p:nvPr/>
        </p:nvSpPr>
        <p:spPr>
          <a:xfrm>
            <a:off x="1028700" y="9491663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Weight (Coefficient)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1028700" y="9821228"/>
            <a:ext cx="62103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the strength and direction of the relationship between a feature and the target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variable.</a:t>
            </a: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7391400" y="9491663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42"/>
          <p:cNvSpPr/>
          <p:nvPr/>
        </p:nvSpPr>
        <p:spPr>
          <a:xfrm>
            <a:off x="7496532" y="9548813"/>
            <a:ext cx="13251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45" name="Text 43"/>
          <p:cNvSpPr/>
          <p:nvPr/>
        </p:nvSpPr>
        <p:spPr>
          <a:xfrm>
            <a:off x="7886700" y="9491663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Hyperparameter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7886700" y="9821228"/>
            <a:ext cx="62103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parameter that is not learned by the model but is set before training, such as the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strength in Ridge or Lasso regression.</a:t>
            </a:r>
            <a:endParaRPr lang="en-US" sz="1200" dirty="0"/>
          </a:p>
        </p:txBody>
      </p:sp>
      <p:pic>
        <p:nvPicPr>
          <p:cNvPr id="47" name="Image 0" descr="preencoded.png">
            <a:extLst>
              <a:ext uri="{FF2B5EF4-FFF2-40B4-BE49-F238E27FC236}">
                <a16:creationId xmlns:a16="http://schemas.microsoft.com/office/drawing/2014/main" id="{15D5E458-7A38-DC2D-5B25-1E0DB192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" r="-37"/>
          <a:stretch/>
        </p:blipFill>
        <p:spPr>
          <a:xfrm rot="16200000">
            <a:off x="12790449" y="9132849"/>
            <a:ext cx="864511" cy="2815391"/>
          </a:xfrm>
          <a:prstGeom prst="rtTriangl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489" y="490299"/>
            <a:ext cx="4181237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Multi-Class Classification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1489" y="1195268"/>
            <a:ext cx="1366742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Multi-class classification extends binary classification to handle situations with more than two classes. This is commonly used in tasks like image recognition, sentiment analysis, and object detection.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9" y="1569958"/>
            <a:ext cx="687824" cy="11004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5648" y="1707475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 Regression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75648" y="2004893"/>
            <a:ext cx="1277326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is a widely used technique for multi-class classification. It models the probability of an instance belonging to each class using a sigmoid function.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9" y="2670453"/>
            <a:ext cx="687824" cy="11004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75648" y="2807970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Softmax Function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75648" y="3105388"/>
            <a:ext cx="1277326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softmax function transforms the output of a multi-class logistic regression model into a probability distribution over the classes, ensuring that the probabilities sum up to 1.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89" y="3770948"/>
            <a:ext cx="687824" cy="11004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75648" y="3908465"/>
            <a:ext cx="2745819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Stochastic Gradient Descent (SGD)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375648" y="4205883"/>
            <a:ext cx="12773263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SGD is an optimization algorithm used to train logistic regression and other machine learning models. It updates the model parameters based on the gradient of the loss function calculated on a small batch of data.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9" y="4871442"/>
            <a:ext cx="687824" cy="11004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75648" y="5008959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Loss Function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375648" y="5306378"/>
            <a:ext cx="1277326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loss function measures the discrepancy between the model's predictions and the actual labels. Common loss functions for multi-class classification include cross-entropy loss and hinge loss.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481489" y="6126599"/>
            <a:ext cx="13667423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terms in multi-class classification:</a:t>
            </a:r>
            <a:endParaRPr lang="en-US" sz="1050" dirty="0"/>
          </a:p>
        </p:txBody>
      </p:sp>
      <p:sp>
        <p:nvSpPr>
          <p:cNvPr id="17" name="Shape 11"/>
          <p:cNvSpPr/>
          <p:nvPr/>
        </p:nvSpPr>
        <p:spPr>
          <a:xfrm>
            <a:off x="481489" y="6655951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2"/>
          <p:cNvSpPr/>
          <p:nvPr/>
        </p:nvSpPr>
        <p:spPr>
          <a:xfrm>
            <a:off x="593646" y="6707505"/>
            <a:ext cx="85130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928449" y="6655951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Sigmoid Function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928449" y="6953369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mathematical function that squashes the output of a linear model to a range between 0 and 1, 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representing probabilities.</a:t>
            </a:r>
            <a:endParaRPr lang="en-US" sz="1050" dirty="0"/>
          </a:p>
        </p:txBody>
      </p:sp>
      <p:sp>
        <p:nvSpPr>
          <p:cNvPr id="21" name="Shape 15"/>
          <p:cNvSpPr/>
          <p:nvPr/>
        </p:nvSpPr>
        <p:spPr>
          <a:xfrm>
            <a:off x="7384018" y="6655951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6"/>
          <p:cNvSpPr/>
          <p:nvPr/>
        </p:nvSpPr>
        <p:spPr>
          <a:xfrm>
            <a:off x="7481649" y="6707505"/>
            <a:ext cx="114062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830979" y="6655951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Boolean Indexing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7830979" y="6953369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technique used to select specific elements from an array based on a condition. It's helpful for filtering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and creating subsets.</a:t>
            </a:r>
            <a:endParaRPr lang="en-US" sz="1050" dirty="0"/>
          </a:p>
        </p:txBody>
      </p:sp>
      <p:sp>
        <p:nvSpPr>
          <p:cNvPr id="25" name="Shape 19"/>
          <p:cNvSpPr/>
          <p:nvPr/>
        </p:nvSpPr>
        <p:spPr>
          <a:xfrm>
            <a:off x="481489" y="7685603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0"/>
          <p:cNvSpPr/>
          <p:nvPr/>
        </p:nvSpPr>
        <p:spPr>
          <a:xfrm>
            <a:off x="580430" y="7737157"/>
            <a:ext cx="111443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928449" y="7685603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Epoch</a:t>
            </a:r>
            <a:endParaRPr lang="en-US" sz="1350" dirty="0"/>
          </a:p>
        </p:txBody>
      </p:sp>
      <p:sp>
        <p:nvSpPr>
          <p:cNvPr id="28" name="Text 22"/>
          <p:cNvSpPr/>
          <p:nvPr/>
        </p:nvSpPr>
        <p:spPr>
          <a:xfrm>
            <a:off x="928449" y="7983022"/>
            <a:ext cx="631805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complete pass through the entire training dataset during the training process.</a:t>
            </a:r>
            <a:endParaRPr lang="en-US" sz="1050" dirty="0"/>
          </a:p>
        </p:txBody>
      </p:sp>
      <p:sp>
        <p:nvSpPr>
          <p:cNvPr id="29" name="Shape 23"/>
          <p:cNvSpPr/>
          <p:nvPr/>
        </p:nvSpPr>
        <p:spPr>
          <a:xfrm>
            <a:off x="7384018" y="7685603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4"/>
          <p:cNvSpPr/>
          <p:nvPr/>
        </p:nvSpPr>
        <p:spPr>
          <a:xfrm>
            <a:off x="7478911" y="7737157"/>
            <a:ext cx="119658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5"/>
          <p:cNvSpPr/>
          <p:nvPr/>
        </p:nvSpPr>
        <p:spPr>
          <a:xfrm>
            <a:off x="7830979" y="7685603"/>
            <a:ext cx="2261354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Minibatch Gradient Descent</a:t>
            </a:r>
            <a:endParaRPr lang="en-US" sz="1350" dirty="0"/>
          </a:p>
        </p:txBody>
      </p:sp>
      <p:sp>
        <p:nvSpPr>
          <p:cNvPr id="32" name="Text 26"/>
          <p:cNvSpPr/>
          <p:nvPr/>
        </p:nvSpPr>
        <p:spPr>
          <a:xfrm>
            <a:off x="7830979" y="7983022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variant of SGD that uses small batches of data to update the model parameters, balancing efficiency and stability.</a:t>
            </a:r>
            <a:endParaRPr lang="en-US" sz="1050" dirty="0"/>
          </a:p>
        </p:txBody>
      </p:sp>
      <p:sp>
        <p:nvSpPr>
          <p:cNvPr id="33" name="Shape 27"/>
          <p:cNvSpPr/>
          <p:nvPr/>
        </p:nvSpPr>
        <p:spPr>
          <a:xfrm>
            <a:off x="481489" y="8715256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Text 28"/>
          <p:cNvSpPr/>
          <p:nvPr/>
        </p:nvSpPr>
        <p:spPr>
          <a:xfrm>
            <a:off x="581739" y="8766810"/>
            <a:ext cx="108942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600" dirty="0"/>
          </a:p>
        </p:txBody>
      </p:sp>
      <p:sp>
        <p:nvSpPr>
          <p:cNvPr id="35" name="Text 29"/>
          <p:cNvSpPr/>
          <p:nvPr/>
        </p:nvSpPr>
        <p:spPr>
          <a:xfrm>
            <a:off x="928449" y="8715256"/>
            <a:ext cx="1887974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1350" dirty="0"/>
          </a:p>
        </p:txBody>
      </p:sp>
      <p:sp>
        <p:nvSpPr>
          <p:cNvPr id="36" name="Text 30"/>
          <p:cNvSpPr/>
          <p:nvPr/>
        </p:nvSpPr>
        <p:spPr>
          <a:xfrm>
            <a:off x="928449" y="9012674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optimization algorithm that uses the entire training dataset to calculate the gradient and update model parameters.</a:t>
            </a:r>
            <a:endParaRPr lang="en-US" sz="1050" dirty="0"/>
          </a:p>
        </p:txBody>
      </p:sp>
      <p:sp>
        <p:nvSpPr>
          <p:cNvPr id="37" name="Shape 31"/>
          <p:cNvSpPr/>
          <p:nvPr/>
        </p:nvSpPr>
        <p:spPr>
          <a:xfrm>
            <a:off x="7384018" y="8715256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8" name="Text 32"/>
          <p:cNvSpPr/>
          <p:nvPr/>
        </p:nvSpPr>
        <p:spPr>
          <a:xfrm>
            <a:off x="7481054" y="8766810"/>
            <a:ext cx="115372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sz="1600" dirty="0"/>
          </a:p>
        </p:txBody>
      </p:sp>
      <p:sp>
        <p:nvSpPr>
          <p:cNvPr id="39" name="Text 33"/>
          <p:cNvSpPr/>
          <p:nvPr/>
        </p:nvSpPr>
        <p:spPr>
          <a:xfrm>
            <a:off x="7830979" y="8715256"/>
            <a:ext cx="1829991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 Loss Function</a:t>
            </a:r>
            <a:endParaRPr lang="en-US" sz="1350" dirty="0"/>
          </a:p>
        </p:txBody>
      </p:sp>
      <p:sp>
        <p:nvSpPr>
          <p:cNvPr id="40" name="Text 34"/>
          <p:cNvSpPr/>
          <p:nvPr/>
        </p:nvSpPr>
        <p:spPr>
          <a:xfrm>
            <a:off x="7830979" y="9012674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common loss function for logistic regression, which measures the difference between predicted and 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actual probabilities.</a:t>
            </a:r>
            <a:endParaRPr lang="en-US" sz="1050" dirty="0"/>
          </a:p>
        </p:txBody>
      </p:sp>
      <p:sp>
        <p:nvSpPr>
          <p:cNvPr id="41" name="Shape 35"/>
          <p:cNvSpPr/>
          <p:nvPr/>
        </p:nvSpPr>
        <p:spPr>
          <a:xfrm>
            <a:off x="481489" y="9744908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Text 36"/>
          <p:cNvSpPr/>
          <p:nvPr/>
        </p:nvSpPr>
        <p:spPr>
          <a:xfrm>
            <a:off x="579358" y="9796463"/>
            <a:ext cx="113705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928449" y="9744908"/>
            <a:ext cx="2340531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Cross-Entropy Loss Function</a:t>
            </a:r>
            <a:endParaRPr lang="en-US" sz="1350" dirty="0"/>
          </a:p>
        </p:txBody>
      </p:sp>
      <p:sp>
        <p:nvSpPr>
          <p:cNvPr id="44" name="Text 38"/>
          <p:cNvSpPr/>
          <p:nvPr/>
        </p:nvSpPr>
        <p:spPr>
          <a:xfrm>
            <a:off x="928449" y="10042327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widely used loss function for multi-class classification, measuring the difference between the predicted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true probability distributions.</a:t>
            </a:r>
            <a:endParaRPr lang="en-US" sz="1050" dirty="0"/>
          </a:p>
        </p:txBody>
      </p:sp>
      <p:sp>
        <p:nvSpPr>
          <p:cNvPr id="45" name="Shape 39"/>
          <p:cNvSpPr/>
          <p:nvPr/>
        </p:nvSpPr>
        <p:spPr>
          <a:xfrm>
            <a:off x="7384018" y="9744908"/>
            <a:ext cx="309443" cy="309443"/>
          </a:xfrm>
          <a:prstGeom prst="roundRect">
            <a:avLst>
              <a:gd name="adj" fmla="val 666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Text 40"/>
          <p:cNvSpPr/>
          <p:nvPr/>
        </p:nvSpPr>
        <p:spPr>
          <a:xfrm>
            <a:off x="7481649" y="9796463"/>
            <a:ext cx="114062" cy="206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</a:t>
            </a:r>
            <a:endParaRPr lang="en-US" sz="1600" dirty="0"/>
          </a:p>
        </p:txBody>
      </p:sp>
      <p:sp>
        <p:nvSpPr>
          <p:cNvPr id="47" name="Text 41"/>
          <p:cNvSpPr/>
          <p:nvPr/>
        </p:nvSpPr>
        <p:spPr>
          <a:xfrm>
            <a:off x="7830979" y="9744908"/>
            <a:ext cx="1719620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Hinge Loss</a:t>
            </a:r>
            <a:endParaRPr lang="en-US" sz="1350" dirty="0"/>
          </a:p>
        </p:txBody>
      </p:sp>
      <p:sp>
        <p:nvSpPr>
          <p:cNvPr id="48" name="Text 42"/>
          <p:cNvSpPr/>
          <p:nvPr/>
        </p:nvSpPr>
        <p:spPr>
          <a:xfrm>
            <a:off x="7830979" y="10042327"/>
            <a:ext cx="6318052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loss function commonly used in support vector machines (SVMs), which penalizes misclassified 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instances and encourages a large margin between classes.</a:t>
            </a:r>
            <a:endParaRPr lang="en-US" sz="1050" dirty="0"/>
          </a:p>
        </p:txBody>
      </p:sp>
      <p:pic>
        <p:nvPicPr>
          <p:cNvPr id="49" name="Image 0" descr="preencoded.png">
            <a:extLst>
              <a:ext uri="{FF2B5EF4-FFF2-40B4-BE49-F238E27FC236}">
                <a16:creationId xmlns:a16="http://schemas.microsoft.com/office/drawing/2014/main" id="{82FE4682-5933-B81A-23C7-356347B166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7" r="-37"/>
          <a:stretch/>
        </p:blipFill>
        <p:spPr>
          <a:xfrm rot="16200000">
            <a:off x="12790449" y="9106426"/>
            <a:ext cx="864511" cy="2815391"/>
          </a:xfrm>
          <a:prstGeom prst="rtTriangl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5974"/>
            <a:ext cx="7325849" cy="10988774"/>
          </a:xfrm>
          <a:prstGeom prst="rect">
            <a:avLst/>
          </a:prstGeom>
        </p:spPr>
      </p:pic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7C5FBEC-E514-C17B-3562-F00399433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" r="-37"/>
          <a:stretch/>
        </p:blipFill>
        <p:spPr>
          <a:xfrm rot="16200000">
            <a:off x="12465795" y="8781771"/>
            <a:ext cx="1017052" cy="3312160"/>
          </a:xfrm>
          <a:prstGeom prst="rtTriangle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477296CB-DDE1-F4AC-1998-461ECA9D2EC9}"/>
              </a:ext>
            </a:extLst>
          </p:cNvPr>
          <p:cNvSpPr/>
          <p:nvPr/>
        </p:nvSpPr>
        <p:spPr>
          <a:xfrm>
            <a:off x="11003768" y="4019073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8000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Vielen</a:t>
            </a:r>
            <a:r>
              <a:rPr lang="en-US" sz="8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</a:p>
          <a:p>
            <a:pPr marL="0" indent="0">
              <a:lnSpc>
                <a:spcPts val="7700"/>
              </a:lnSpc>
              <a:buNone/>
            </a:pPr>
            <a:endParaRPr lang="en-US" sz="8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en-US" sz="8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Dank !</a:t>
            </a:r>
            <a:endParaRPr lang="en-US" altLang="ko-KR" sz="8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ko-KR" altLang="en-US" sz="6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Roboto Slab" pitchFamily="34" charset="0"/>
                <a:ea typeface="Apple SD Gothic Neo" panose="02000300000000000000" pitchFamily="2" charset="-127"/>
                <a:cs typeface="Roboto Slab" pitchFamily="34" charset="-120"/>
              </a:rPr>
              <a:t> </a:t>
            </a:r>
            <a:endParaRPr lang="en-US" sz="6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1201</Words>
  <Application>Microsoft Macintosh PowerPoint</Application>
  <PresentationFormat>사용자 지정</PresentationFormat>
  <Paragraphs>183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Roboto Slab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김상준</cp:lastModifiedBy>
  <cp:revision>11</cp:revision>
  <dcterms:created xsi:type="dcterms:W3CDTF">2024-11-11T02:48:13Z</dcterms:created>
  <dcterms:modified xsi:type="dcterms:W3CDTF">2024-11-14T01:40:04Z</dcterms:modified>
</cp:coreProperties>
</file>